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58" r:id="rId7"/>
    <p:sldId id="269" r:id="rId8"/>
    <p:sldId id="273" r:id="rId9"/>
    <p:sldId id="265" r:id="rId10"/>
    <p:sldId id="272" r:id="rId11"/>
    <p:sldId id="270" r:id="rId12"/>
    <p:sldId id="266" r:id="rId13"/>
    <p:sldId id="268" r:id="rId14"/>
    <p:sldId id="271" r:id="rId15"/>
    <p:sldId id="25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1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914650"/>
            <a:ext cx="33147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844675"/>
            <a:ext cx="1300162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310F3-7985-4A82-AFFB-6121113FBBB0}" type="datetimeFigureOut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117AE-5B02-44EA-92E1-AD479D221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831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_a1a93_57fe433b_ori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36838"/>
            <a:ext cx="2309812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4db66d823c0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4219575"/>
            <a:ext cx="3151187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1835150" y="5661025"/>
            <a:ext cx="7308850" cy="1196975"/>
            <a:chOff x="0" y="4793739"/>
            <a:chExt cx="9144000" cy="2064261"/>
          </a:xfrm>
        </p:grpSpPr>
        <p:pic>
          <p:nvPicPr>
            <p:cNvPr id="7" name="Рисунок 9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0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14"/>
          <p:cNvGrpSpPr>
            <a:grpSpLocks/>
          </p:cNvGrpSpPr>
          <p:nvPr/>
        </p:nvGrpSpPr>
        <p:grpSpPr bwMode="auto">
          <a:xfrm>
            <a:off x="0" y="5661025"/>
            <a:ext cx="7308850" cy="1196975"/>
            <a:chOff x="0" y="4793739"/>
            <a:chExt cx="9144000" cy="2064261"/>
          </a:xfrm>
        </p:grpSpPr>
        <p:pic>
          <p:nvPicPr>
            <p:cNvPr id="10" name="Рисунок 12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3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Рисунок 14" descr="Рисунок1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14763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EBFFE-BD32-439E-A16F-671295D1F57C}" type="datetimeFigureOut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2F362-61D0-4997-A367-905B7FC9E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49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baby3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2646363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551f743ee18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4221163"/>
            <a:ext cx="296545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1258888" y="6092825"/>
            <a:ext cx="7885112" cy="765175"/>
            <a:chOff x="1" y="5770398"/>
            <a:chExt cx="9143999" cy="1087602"/>
          </a:xfrm>
        </p:grpSpPr>
        <p:pic>
          <p:nvPicPr>
            <p:cNvPr id="6" name="Рисунок 9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1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0" y="6092825"/>
            <a:ext cx="7885113" cy="765175"/>
            <a:chOff x="1" y="5770398"/>
            <a:chExt cx="9143999" cy="1087602"/>
          </a:xfrm>
        </p:grpSpPr>
        <p:pic>
          <p:nvPicPr>
            <p:cNvPr id="10" name="Рисунок 13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4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Рисунок 15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8A332-B989-4EC8-BC5A-692A4B63E93C}" type="datetimeFigureOut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61497-2684-4104-8373-896D297FD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43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9c0b6dd666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4005263"/>
            <a:ext cx="212566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0" y="5778500"/>
            <a:ext cx="9144000" cy="1079500"/>
            <a:chOff x="0" y="5777880"/>
            <a:chExt cx="9144000" cy="1080120"/>
          </a:xfrm>
        </p:grpSpPr>
        <p:pic>
          <p:nvPicPr>
            <p:cNvPr id="4" name="Рисунок 8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3511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9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0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Рисунок 11" descr="386da46faaeb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3619500"/>
            <a:ext cx="25558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76FDB-902F-4341-B07E-B708E25537FF}" type="datetimeFigureOut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C38CA-83F9-49E3-87DA-BC612B6DA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65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42373f9d298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860800"/>
            <a:ext cx="2987675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ec75d3390f5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3088"/>
            <a:ext cx="216693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1835150" y="5876925"/>
            <a:ext cx="7308850" cy="981075"/>
            <a:chOff x="0" y="4793739"/>
            <a:chExt cx="9144000" cy="2064261"/>
          </a:xfrm>
        </p:grpSpPr>
        <p:pic>
          <p:nvPicPr>
            <p:cNvPr id="6" name="Рисунок 9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0" y="5876925"/>
            <a:ext cx="7308850" cy="981075"/>
            <a:chOff x="0" y="4793739"/>
            <a:chExt cx="9144000" cy="2064261"/>
          </a:xfrm>
        </p:grpSpPr>
        <p:pic>
          <p:nvPicPr>
            <p:cNvPr id="9" name="Рисунок 12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13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83106-522E-4111-A76B-ECAC026456EB}" type="datetimeFigureOut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65008-A908-4A7A-B26F-BDBD030F9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62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CCFFFF"/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C25A21-10EB-49D5-8BDB-D007CCB57F8B}" type="datetimeFigureOut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1EB381-8CA4-429F-A932-750BE4C27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908720"/>
            <a:ext cx="5328592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latin typeface="+mn-lt"/>
                <a:cs typeface="+mn-cs"/>
              </a:rPr>
              <a:t>Презентация </a:t>
            </a:r>
            <a:endParaRPr lang="ru-RU" sz="3200" b="1" dirty="0">
              <a:ln w="10541" cmpd="sng">
                <a:solidFill>
                  <a:schemeClr val="accent5"/>
                </a:solidFill>
                <a:prstDash val="solid"/>
              </a:ln>
              <a:solidFill>
                <a:schemeClr val="accent5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latin typeface="+mn-lt"/>
                <a:cs typeface="+mn-cs"/>
              </a:rPr>
              <a:t>«Коррекционный уголок подготовительной группы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latin typeface="+mn-lt"/>
                <a:cs typeface="+mn-cs"/>
              </a:rPr>
              <a:t>«Бабочки»»</a:t>
            </a:r>
            <a:endParaRPr lang="ru-RU" sz="3200" b="1" dirty="0">
              <a:ln w="10541" cmpd="sng">
                <a:solidFill>
                  <a:schemeClr val="accent5"/>
                </a:solidFill>
                <a:prstDash val="solid"/>
              </a:ln>
              <a:solidFill>
                <a:schemeClr val="accent5"/>
              </a:solidFill>
              <a:latin typeface="+mn-lt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47813" y="3429000"/>
            <a:ext cx="4752975" cy="23034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+mn-lt"/>
                <a:cs typeface="+mn-cs"/>
              </a:rPr>
              <a:t>Выполнили воспитатели: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+mn-lt"/>
                <a:cs typeface="+mn-cs"/>
              </a:rPr>
              <a:t>Зорина Елена Александровна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+mn-lt"/>
                <a:cs typeface="+mn-cs"/>
              </a:rPr>
              <a:t>Шелкова Татьяна </a:t>
            </a:r>
            <a:r>
              <a:rPr lang="ru-RU" sz="2400" dirty="0">
                <a:latin typeface="+mn-lt"/>
                <a:cs typeface="+mn-cs"/>
              </a:rPr>
              <a:t>М</a:t>
            </a:r>
            <a:r>
              <a:rPr lang="ru-RU" sz="2400" dirty="0" smtClean="0">
                <a:latin typeface="+mn-lt"/>
                <a:cs typeface="+mn-cs"/>
              </a:rPr>
              <a:t>ихайловна</a:t>
            </a:r>
            <a:endParaRPr lang="ru-RU" sz="2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Юзверь\Desktop\IMG_20211206_1835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8" y="260648"/>
            <a:ext cx="3236226" cy="3816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Юзверь\Desktop\IMG_20211206_1836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72001" y="-171401"/>
            <a:ext cx="3816422" cy="4680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424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Юзверь\Desktop\IMG_20211207_135533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3888432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Юзверь\Desktop\IMG_20211207_1357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312368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Юзверь\Desktop\IMG_20211207_135550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24944"/>
            <a:ext cx="2492375" cy="3333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409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ru-RU" sz="2000" dirty="0"/>
              <a:t>Для упражнения детского глазомера и глазодвигательных функций, развития периферического зрения и координационных способностей детей используются игры типа: скатывания шара с горки, «продвинь фигурку» и др.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Рисунок 2" descr="C:\Users\Юзверь\Desktop\IMG_20211207_070145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5392"/>
            <a:ext cx="2160240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Юзверь\Desktop\IMG_20211207_135148_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23732"/>
            <a:ext cx="2263566" cy="280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Юзверь\Desktop\IMG_20211206_181727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627784" y="2033424"/>
            <a:ext cx="3456384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326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Юзверь\Desktop\IMG_20211207_1350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26336" y="1924545"/>
            <a:ext cx="1946275" cy="2606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/>
          <a:lstStyle/>
          <a:p>
            <a:r>
              <a:rPr lang="ru-RU" sz="2000" dirty="0"/>
              <a:t>Особое значение для детей с нарушениями зрения имеет развитие мелкой моторики, т. к. хорошо развитые движения пальцев и их тактильная чувствительность в значительной степени компенсируют недостаток зрения. Поэтому в группе большое внимание обращается на наполнение игровых зон конструктивной и графо-моторной деятельности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" name="Рисунок 2" descr="C:\Users\Юзверь\Desktop\IMG_20211206_1820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64" y="2254745"/>
            <a:ext cx="2581275" cy="1929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Юзверь\Desktop\IMG_20211207_140148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63628" y="3209182"/>
            <a:ext cx="2656706" cy="36724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9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088232"/>
          </a:xfrm>
        </p:spPr>
        <p:txBody>
          <a:bodyPr/>
          <a:lstStyle/>
          <a:p>
            <a:r>
              <a:rPr lang="ru-RU" sz="1800" dirty="0"/>
              <a:t>Для развития слухового внимания необходимо развивать чуткость детей к звукам окружающей среды. Для решения этой задачи в музыкальном центре группы используем детские музыкальные инструменты: </a:t>
            </a:r>
            <a:r>
              <a:rPr lang="ru-RU" sz="1800" dirty="0" err="1"/>
              <a:t>трещётка</a:t>
            </a:r>
            <a:r>
              <a:rPr lang="ru-RU" sz="1800" dirty="0"/>
              <a:t>, маракас, бубен, </a:t>
            </a:r>
            <a:r>
              <a:rPr lang="ru-RU" sz="1800" dirty="0" smtClean="0"/>
              <a:t>колокольчики и т.д.  </a:t>
            </a:r>
            <a:r>
              <a:rPr lang="ru-RU" sz="1800" dirty="0"/>
              <a:t>Музыкальные центр оснащен самодельными музыкальными инструментами и игрушками, изготовленными воспитателями, родителями. </a:t>
            </a:r>
          </a:p>
        </p:txBody>
      </p:sp>
      <p:pic>
        <p:nvPicPr>
          <p:cNvPr id="4" name="Рисунок 3" descr="C:\Users\Юзверь\Desktop\IMG_20211207_135410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08920"/>
            <a:ext cx="2471420" cy="3305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54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859340"/>
            <a:ext cx="7128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Таким образом, коррекционно-развивающая среда, способствующая развитию сенсорного восприятия детей с учётом их особенностей в зависимости от заболевания, помогает успешно решать задачи социальной адаптации дошкольников с нарушением зрения и повышать результат лечебно-восстановительной работы, что в свою очередь обеспечивает высокий уровень компенсации дефекта.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68313" y="476672"/>
            <a:ext cx="8229600" cy="5606628"/>
          </a:xfrm>
        </p:spPr>
        <p:txBody>
          <a:bodyPr/>
          <a:lstStyle/>
          <a:p>
            <a:r>
              <a:rPr lang="ru-RU" sz="2000" dirty="0"/>
              <a:t>При организации предметно-развивающей среды в группе для детей с нарушениями зрения реализуется ее коррекционная направленность по следующим направлениям:</a:t>
            </a:r>
          </a:p>
          <a:p>
            <a:r>
              <a:rPr lang="ru-RU" sz="2000" dirty="0"/>
              <a:t>- создание оптимальных условий для деятельности глаз с целью повышения зрительной работоспособности; </a:t>
            </a:r>
            <a:br>
              <a:rPr lang="ru-RU" sz="2000" dirty="0"/>
            </a:br>
            <a:r>
              <a:rPr lang="ru-RU" sz="2000" dirty="0"/>
              <a:t>- профилактика появления зрительного утомления и связанных с этим расстройств зрения; </a:t>
            </a:r>
            <a:br>
              <a:rPr lang="ru-RU" sz="2000" dirty="0"/>
            </a:br>
            <a:r>
              <a:rPr lang="ru-RU" sz="2000" dirty="0"/>
              <a:t>- вовлечение всех сохранных анализаторов в процесс восприятия и формирования предметных и пространственных представлений на </a:t>
            </a:r>
            <a:r>
              <a:rPr lang="ru-RU" sz="2000" dirty="0" err="1"/>
              <a:t>полисенсорной</a:t>
            </a:r>
            <a:r>
              <a:rPr lang="ru-RU" sz="2000" dirty="0"/>
              <a:t> основе, а так же в овладение способами познания окружающего мира и самостоятельной жизнедеятельности.</a:t>
            </a:r>
          </a:p>
          <a:p>
            <a:endParaRPr lang="ru-RU" alt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390059"/>
          </a:xfrm>
        </p:spPr>
        <p:txBody>
          <a:bodyPr/>
          <a:lstStyle/>
          <a:p>
            <a:r>
              <a:rPr lang="ru-RU" sz="2000" dirty="0"/>
              <a:t>В </a:t>
            </a:r>
            <a:r>
              <a:rPr lang="ru-RU" sz="2000" dirty="0" smtClean="0"/>
              <a:t>группе </a:t>
            </a:r>
            <a:r>
              <a:rPr lang="ru-RU" sz="2000" dirty="0"/>
              <a:t>создана необходимая соответствующая предметно-развивающая среда. Развитие среды происходит с опорой на </a:t>
            </a:r>
            <a:r>
              <a:rPr lang="ru-RU" sz="2000" dirty="0" err="1"/>
              <a:t>общедефектологические</a:t>
            </a:r>
            <a:r>
              <a:rPr lang="ru-RU" sz="2000" dirty="0"/>
              <a:t> принципы, а также на дифференцированный подход, исходя из своеобразия психофизического развития детей с </a:t>
            </a:r>
            <a:r>
              <a:rPr lang="ru-RU" sz="2000" dirty="0" err="1"/>
              <a:t>амблиопией</a:t>
            </a:r>
            <a:r>
              <a:rPr lang="ru-RU" sz="2000" dirty="0"/>
              <a:t> и косоглазием. Среда решает задачи коррекционной помощи и организацию условий, соответствующих задачам исправления, преодоления и сглаживания трудностей социализации детей с нарушением зрения (Плаксина Л.И., </a:t>
            </a:r>
            <a:r>
              <a:rPr lang="ru-RU" sz="2000" dirty="0" err="1"/>
              <a:t>Сековец</a:t>
            </a:r>
            <a:r>
              <a:rPr lang="ru-RU" sz="2000" dirty="0"/>
              <a:t> Л.С.). Коррекционно-развивающая среда должна побуждать детей с нарушением зрения взаимодействовать с ее различными элементами, повышая тем самым познавательную активность каждого </a:t>
            </a:r>
            <a:r>
              <a:rPr lang="ru-RU" sz="2000" dirty="0" smtClean="0"/>
              <a:t>ребенка.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64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678091"/>
          </a:xfrm>
        </p:spPr>
        <p:txBody>
          <a:bodyPr/>
          <a:lstStyle/>
          <a:p>
            <a:r>
              <a:rPr lang="ru-RU" sz="1800" dirty="0"/>
              <a:t>В </a:t>
            </a:r>
            <a:r>
              <a:rPr lang="ru-RU" sz="1800" dirty="0" smtClean="0"/>
              <a:t>группе созданы </a:t>
            </a:r>
            <a:r>
              <a:rPr lang="ru-RU" sz="1800" dirty="0"/>
              <a:t>центры коррекции, включающие в себя специальные дидактические пособия и игры. Кроме того, пособия по развитию цветового восприятия, тактильных ощущений и слухового восприятия находятся в центре искусств, а в центре математики размещены пособия по развитию </a:t>
            </a:r>
            <a:r>
              <a:rPr lang="ru-RU" sz="1800" dirty="0" err="1"/>
              <a:t>формовосприятия</a:t>
            </a:r>
            <a:r>
              <a:rPr lang="ru-RU" sz="1800" dirty="0"/>
              <a:t> и восприятия величины.</a:t>
            </a:r>
          </a:p>
          <a:p>
            <a:r>
              <a:rPr lang="ru-RU" sz="1800" dirty="0"/>
              <a:t>Дети с нарушением зрения из-за плохой ориентации в пространстве подвержены гиподинамии, а также имеют нарушения в координации движений и в овладении двигательными актами. Поэтому в </a:t>
            </a:r>
            <a:r>
              <a:rPr lang="ru-RU" sz="1800" dirty="0" smtClean="0"/>
              <a:t>группе </a:t>
            </a:r>
            <a:r>
              <a:rPr lang="ru-RU" sz="1800" dirty="0"/>
              <a:t>созданы условия для полноценного физического развития дошкольников, для удовлетворения их физической активности.</a:t>
            </a:r>
          </a:p>
          <a:p>
            <a:r>
              <a:rPr lang="ru-RU" sz="1800" dirty="0"/>
              <a:t>Воспитатели сочетают создание физкультурного уголка со зрительным тренажёром и с дидактическим пособием по математике. Работа с этим пособием позволяет решать сразу несколько задач: закрепление цвета и форм геометрических фигур, упражнение в метании мяча по удалённой цели; тренировка мышц глаза; развитие внимания. Такие упражнения полезны при </a:t>
            </a:r>
            <a:r>
              <a:rPr lang="ru-RU" sz="1800" dirty="0" err="1"/>
              <a:t>амблиопии</a:t>
            </a:r>
            <a:r>
              <a:rPr lang="ru-RU" sz="1800" dirty="0"/>
              <a:t> и монокулярном характере зрения, т.к. дают возможность ребёнку оценить расстояние до удалённых предметов.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31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/>
          <a:lstStyle/>
          <a:p>
            <a:pPr algn="just"/>
            <a:r>
              <a:rPr lang="ru-RU" sz="2000" b="1" i="1" dirty="0">
                <a:latin typeface="+mn-lt"/>
              </a:rPr>
              <a:t>В </a:t>
            </a:r>
            <a:r>
              <a:rPr lang="ru-RU" sz="2000" b="1" i="1" dirty="0" smtClean="0">
                <a:latin typeface="+mn-lt"/>
              </a:rPr>
              <a:t>коррекционном уголке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имеется методический материал, изготовленный руками </a:t>
            </a:r>
            <a:r>
              <a:rPr lang="ru-RU" sz="2000" b="1" dirty="0" smtClean="0">
                <a:latin typeface="+mn-lt"/>
              </a:rPr>
              <a:t>воспитателей, </a:t>
            </a:r>
            <a:r>
              <a:rPr lang="ru-RU" sz="2000" b="1" dirty="0">
                <a:latin typeface="+mn-lt"/>
              </a:rPr>
              <a:t>основываясь на методических рекомендациях Л.И. </a:t>
            </a:r>
            <a:r>
              <a:rPr lang="ru-RU" sz="2000" b="1" dirty="0" smtClean="0">
                <a:latin typeface="+mn-lt"/>
              </a:rPr>
              <a:t>Плаксиной. Материал </a:t>
            </a:r>
            <a:r>
              <a:rPr lang="ru-RU" sz="2000" b="1" dirty="0">
                <a:latin typeface="+mn-lt"/>
              </a:rPr>
              <a:t>позволяет правильно организовать </a:t>
            </a:r>
            <a:r>
              <a:rPr lang="ru-RU" sz="2000" b="1" dirty="0" err="1">
                <a:latin typeface="+mn-lt"/>
              </a:rPr>
              <a:t>коррекционно</a:t>
            </a:r>
            <a:r>
              <a:rPr lang="ru-RU" sz="2000" b="1" dirty="0">
                <a:latin typeface="+mn-lt"/>
              </a:rPr>
              <a:t> – воспитательную работу, которая тесно связана с лечебно- восстановительной работой</a:t>
            </a:r>
            <a:r>
              <a:rPr lang="ru-RU" sz="2000" b="1" dirty="0" smtClean="0">
                <a:latin typeface="+mn-lt"/>
              </a:rPr>
              <a:t>.</a:t>
            </a:r>
            <a:endParaRPr lang="ru-RU" sz="2000" b="1" dirty="0">
              <a:latin typeface="+mn-lt"/>
            </a:endParaRPr>
          </a:p>
        </p:txBody>
      </p:sp>
      <p:pic>
        <p:nvPicPr>
          <p:cNvPr id="5" name="Рисунок 4" descr="C:\Users\Юзверь\Desktop\IMG_20211207_135038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84100" y="1128730"/>
            <a:ext cx="2728328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Юзверь\Desktop\IMG_20211206_1811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28932" y="4403383"/>
            <a:ext cx="2592288" cy="2335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Объект 3" descr="C:\Users\Юзверь\Desktop\IMG_20211207_135921.jp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2160240" cy="266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Юзверь\Desktop\IMG_20211206_18221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92" y="1772816"/>
            <a:ext cx="2335166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021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288" y="692150"/>
            <a:ext cx="8424862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Большее </a:t>
            </a:r>
            <a:r>
              <a:rPr lang="ru-RU" sz="2000" dirty="0"/>
              <a:t>количество игр относится к развитию зрительного восприятия. Такие дидактические пособия и игрушки, как: </a:t>
            </a:r>
            <a:r>
              <a:rPr lang="ru-RU" sz="2000" dirty="0" smtClean="0"/>
              <a:t>пирамидки, «Цветик – </a:t>
            </a:r>
            <a:r>
              <a:rPr lang="ru-RU" sz="2000" dirty="0" err="1" smtClean="0"/>
              <a:t>семицветик</a:t>
            </a:r>
            <a:r>
              <a:rPr lang="ru-RU" sz="2000" dirty="0" smtClean="0"/>
              <a:t>», </a:t>
            </a:r>
            <a:r>
              <a:rPr lang="ru-RU" sz="2000" dirty="0"/>
              <a:t>«Сложи узор», палочки </a:t>
            </a:r>
            <a:r>
              <a:rPr lang="ru-RU" sz="2000" dirty="0" err="1"/>
              <a:t>Кюизенера</a:t>
            </a:r>
            <a:r>
              <a:rPr lang="ru-RU" sz="2000" dirty="0"/>
              <a:t>, блоки </a:t>
            </a:r>
            <a:r>
              <a:rPr lang="ru-RU" sz="2000" dirty="0" err="1"/>
              <a:t>Дьенеша</a:t>
            </a:r>
            <a:r>
              <a:rPr lang="ru-RU" sz="2000" dirty="0"/>
              <a:t>, различные виды мозаик, конструкторов позволяют формировать умения различать форму, цвет, величину и пространственное положение объектов на основе применения сенсорных эталонов, а также воссоздавать предмет по контурному изображению, разделять конструкцию на составные части, воссоздавать форму из геометрических фигур. Размер деталей мозаик и конструкторов зависит от зрительной нагрузки, рекомендованной офтальмологом, таким образом, работа с этими играми является тренировочным комплексом в помощь к </a:t>
            </a:r>
            <a:r>
              <a:rPr lang="ru-RU" sz="2000" dirty="0" smtClean="0"/>
              <a:t>лечению.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endParaRPr lang="ru-RU" sz="2400" dirty="0"/>
          </a:p>
        </p:txBody>
      </p:sp>
      <p:pic>
        <p:nvPicPr>
          <p:cNvPr id="4" name="Рисунок 3" descr="C:\Users\Юзверь\Desktop\IMG_20211206_181327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86116" y="122836"/>
            <a:ext cx="2651889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Юзверь\Desktop\IMG_20211207_135452_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39928"/>
            <a:ext cx="3456384" cy="2685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Юзверь\Desktop\IMG_20211206_181833_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80999"/>
            <a:ext cx="2376264" cy="2651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Юзверь\Desktop\IMG_20211207_13541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84984"/>
            <a:ext cx="2952328" cy="2575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Юзверь\Desktop\IMG_20211206_181016_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04400"/>
            <a:ext cx="3096344" cy="2575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914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Юзверь\Desktop\IMG_20211206_182852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3752456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Юзверь\Desktop\IMG_20211206_182750_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3672408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10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/>
          <a:lstStyle/>
          <a:p>
            <a:r>
              <a:rPr lang="ru-RU" sz="2000" dirty="0"/>
              <a:t>Для развития и стимулирования осязательных и тактильно-кинестетических функций мы применяем различные игровые средства: тактильные дощечки, контейнеры, мешочки, коробочки с природным материалом. Использование шнуровок, нанизывание бус, сортировка </a:t>
            </a:r>
            <a:r>
              <a:rPr lang="ru-RU" sz="2000" dirty="0" smtClean="0"/>
              <a:t>предметов, </a:t>
            </a:r>
            <a:r>
              <a:rPr lang="ru-RU" sz="2000" dirty="0"/>
              <a:t>дидактическое упражнение «Обведи по контуру» помогают развитию мелкой моторики и сочетаются с активизацией и стимуляцией зрительных функций, способствуют формированию бинокулярного зрения. Дифференцированный подход в различных коррекционных приёмах: например, использование красного и жёлтого фона при </a:t>
            </a:r>
            <a:r>
              <a:rPr lang="ru-RU" sz="2000" dirty="0" err="1"/>
              <a:t>амблиопии</a:t>
            </a:r>
            <a:r>
              <a:rPr lang="ru-RU" sz="2000" dirty="0"/>
              <a:t>, выделение контуров изображения и рабочей поверхности при астигматизме, работа на подставках и на мольберте при сходящемся косоглазие способствуют закреплению успехов ортоптического лечения.</a:t>
            </a:r>
          </a:p>
        </p:txBody>
      </p:sp>
    </p:spTree>
    <p:extLst>
      <p:ext uri="{BB962C8B-B14F-4D97-AF65-F5344CB8AC3E}">
        <p14:creationId xmlns:p14="http://schemas.microsoft.com/office/powerpoint/2010/main" val="58113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коррекционного уголка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коррекционного уголка</Template>
  <TotalTime>147</TotalTime>
  <Words>690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презентация коррекционного уголка</vt:lpstr>
      <vt:lpstr>Презентация PowerPoint</vt:lpstr>
      <vt:lpstr>Презентация PowerPoint</vt:lpstr>
      <vt:lpstr>Презентация PowerPoint</vt:lpstr>
      <vt:lpstr>Презентация PowerPoint</vt:lpstr>
      <vt:lpstr>В коррекционном уголке имеется методический материал, изготовленный руками воспитателей, основываясь на методических рекомендациях Л.И. Плаксиной. Материал позволяет правильно организовать коррекционно – воспитательную работу, которая тесно связана с лечебно- восстановительной работой.</vt:lpstr>
      <vt:lpstr>Презентация PowerPoint</vt:lpstr>
      <vt:lpstr>Презентация PowerPoint</vt:lpstr>
      <vt:lpstr>Презентация PowerPoint</vt:lpstr>
      <vt:lpstr>Для развития и стимулирования осязательных и тактильно-кинестетических функций мы применяем различные игровые средства: тактильные дощечки, контейнеры, мешочки, коробочки с природным материалом. Использование шнуровок, нанизывание бус, сортировка предметов, дидактическое упражнение «Обведи по контуру» помогают развитию мелкой моторики и сочетаются с активизацией и стимуляцией зрительных функций, способствуют формированию бинокулярного зрения. Дифференцированный подход в различных коррекционных приёмах: например, использование красного и жёлтого фона при амблиопии, выделение контуров изображения и рабочей поверхности при астигматизме, работа на подставках и на мольберте при сходящемся косоглазие способствуют закреплению успехов ортоптического лечения.</vt:lpstr>
      <vt:lpstr>Презентация PowerPoint</vt:lpstr>
      <vt:lpstr>Презентация PowerPoint</vt:lpstr>
      <vt:lpstr>Для упражнения детского глазомера и глазодвигательных функций, развития периферического зрения и координационных способностей детей используются игры типа: скатывания шара с горки, «продвинь фигурку» и др. </vt:lpstr>
      <vt:lpstr>Особое значение для детей с нарушениями зрения имеет развитие мелкой моторики, т. к. хорошо развитые движения пальцев и их тактильная чувствительность в значительной степени компенсируют недостаток зрения. Поэтому в группе большое внимание обращается на наполнение игровых зон конструктивной и графо-моторной деятельности.</vt:lpstr>
      <vt:lpstr>Для развития слухового внимания необходимо развивать чуткость детей к звукам окружающей среды. Для решения этой задачи в музыкальном центре группы используем детские музыкальные инструменты: трещётка, маракас, бубен, колокольчики и т.д.  Музыкальные центр оснащен самодельными музыкальными инструментами и игрушками, изготовленными воспитателями, родителями.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Юзверь</dc:creator>
  <cp:lastModifiedBy>Юзверь</cp:lastModifiedBy>
  <cp:revision>14</cp:revision>
  <dcterms:created xsi:type="dcterms:W3CDTF">2021-12-02T07:18:56Z</dcterms:created>
  <dcterms:modified xsi:type="dcterms:W3CDTF">2021-12-08T18:03:31Z</dcterms:modified>
</cp:coreProperties>
</file>